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9"/>
  </p:notesMasterIdLst>
  <p:handoutMasterIdLst>
    <p:handoutMasterId r:id="rId10"/>
  </p:handoutMasterIdLst>
  <p:sldIdLst>
    <p:sldId id="256" r:id="rId5"/>
    <p:sldId id="270" r:id="rId6"/>
    <p:sldId id="271" r:id="rId7"/>
    <p:sldId id="259" r:id="rId8"/>
  </p:sldIdLst>
  <p:sldSz cx="12192000" cy="6858000"/>
  <p:notesSz cx="68580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47C"/>
    <a:srgbClr val="FFFFFF"/>
    <a:srgbClr val="6B88B2"/>
    <a:srgbClr val="B9B9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06" autoAdjust="0"/>
    <p:restoredTop sz="94660"/>
  </p:normalViewPr>
  <p:slideViewPr>
    <p:cSldViewPr snapToGrid="0">
      <p:cViewPr varScale="1">
        <p:scale>
          <a:sx n="162" d="100"/>
          <a:sy n="162" d="100"/>
        </p:scale>
        <p:origin x="88" y="12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3" d="100"/>
          <a:sy n="83" d="100"/>
        </p:scale>
        <p:origin x="3930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viewProps" Target="view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presProps" Target="presProps.xml"/><Relationship Id="rId5" Type="http://schemas.openxmlformats.org/officeDocument/2006/relationships/slide" Target="slides/slide1.xml"/><Relationship Id="rId10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57134E0-65C9-4B8D-84DC-4177344736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6643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AF84FEE-7D3A-4C09-BB7D-3F019606BEE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6643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A27166-5AAC-4745-BCC3-CFE707A269B9}" type="datetimeFigureOut">
              <a:rPr lang="en-US" smtClean="0"/>
              <a:t>7/19/2024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19209D-FBE7-43C0-9208-A1A7FCEC584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2971800" cy="4664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109F4D-5F85-486F-B386-FED99C6C0B2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829967"/>
            <a:ext cx="2971800" cy="4664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6B5BBD-7DD6-44B2-BF73-2BEBD77A77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213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558B3D-5ABC-4F1E-A625-B217FBCE39D1}" type="datetimeFigureOut">
              <a:rPr lang="en-US" smtClean="0"/>
              <a:t>7/19/2024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413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73575"/>
            <a:ext cx="5486400" cy="36607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2971800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829675"/>
            <a:ext cx="2971800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01D789-B1D4-45F1-A443-BB80ED3DBA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518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01D789-B1D4-45F1-A443-BB80ED3DBA8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1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01D789-B1D4-45F1-A443-BB80ED3DBA8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837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11.emf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12" Type="http://schemas.openxmlformats.org/officeDocument/2006/relationships/image" Target="../media/image10.emf"/><Relationship Id="rId17" Type="http://schemas.openxmlformats.org/officeDocument/2006/relationships/image" Target="../media/image15.emf"/><Relationship Id="rId2" Type="http://schemas.openxmlformats.org/officeDocument/2006/relationships/image" Target="../media/image4.png"/><Relationship Id="rId16" Type="http://schemas.openxmlformats.org/officeDocument/2006/relationships/image" Target="../media/image14.emf"/><Relationship Id="rId1" Type="http://schemas.openxmlformats.org/officeDocument/2006/relationships/slideMaster" Target="../slideMasters/slideMaster1.xml"/><Relationship Id="rId6" Type="http://schemas.microsoft.com/office/2007/relationships/hdphoto" Target="../media/hdphoto2.wdp"/><Relationship Id="rId11" Type="http://schemas.openxmlformats.org/officeDocument/2006/relationships/image" Target="../media/image9.png"/><Relationship Id="rId5" Type="http://schemas.openxmlformats.org/officeDocument/2006/relationships/image" Target="../media/image6.png"/><Relationship Id="rId15" Type="http://schemas.openxmlformats.org/officeDocument/2006/relationships/image" Target="../media/image13.emf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8.png"/><Relationship Id="rId14" Type="http://schemas.openxmlformats.org/officeDocument/2006/relationships/image" Target="../media/image12.emf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Style 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C3AA3EE-34B9-4FC1-A98D-26DCBFBAFC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863"/>
          <a:stretch/>
        </p:blipFill>
        <p:spPr>
          <a:xfrm>
            <a:off x="-1" y="1422400"/>
            <a:ext cx="12199559" cy="54356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F923F82-08C0-4153-A48D-1476BA08B420}"/>
              </a:ext>
            </a:extLst>
          </p:cNvPr>
          <p:cNvSpPr/>
          <p:nvPr userDrawn="1"/>
        </p:nvSpPr>
        <p:spPr>
          <a:xfrm>
            <a:off x="-2" y="7123"/>
            <a:ext cx="12199559" cy="2049813"/>
          </a:xfrm>
          <a:prstGeom prst="rect">
            <a:avLst/>
          </a:prstGeom>
          <a:gradFill>
            <a:gsLst>
              <a:gs pos="72000">
                <a:srgbClr val="FFFFFF"/>
              </a:gs>
              <a:gs pos="0">
                <a:schemeClr val="bg1"/>
              </a:gs>
              <a:gs pos="99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F44BD9-E465-44F0-A9E6-56E7BE7847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11781" y="906296"/>
            <a:ext cx="7397619" cy="642581"/>
          </a:xfrm>
          <a:prstGeom prst="rect">
            <a:avLst/>
          </a:prstGeom>
        </p:spPr>
        <p:txBody>
          <a:bodyPr/>
          <a:lstStyle>
            <a:lvl1pPr algn="r">
              <a:defRPr sz="32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sz="3200" dirty="0"/>
              <a:t>Title (Calibri 32 pt.)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9FE9BE-9457-40DA-9F06-A56158C4367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21450" y="467024"/>
            <a:ext cx="5187950" cy="40073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Date (Calibri 18 pt.)</a:t>
            </a:r>
          </a:p>
        </p:txBody>
      </p:sp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5CB87DE7-34DB-48C9-A96F-9B3A7046ACC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812" y="-269856"/>
            <a:ext cx="2291862" cy="2291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7198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&amp; Art (Style 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023752-0EFB-45FE-BD64-479DDF5059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7625" y="355601"/>
            <a:ext cx="5579226" cy="5762566"/>
          </a:xfrm>
          <a:prstGeom prst="rect">
            <a:avLst/>
          </a:prstGeom>
        </p:spPr>
        <p:txBody>
          <a:bodyPr anchor="ctr"/>
          <a:lstStyle>
            <a:lvl1pPr algn="l">
              <a:defRPr sz="4000" b="1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Header (Calibri bold 40 pt. KUB blue)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EE865B0-A399-460E-97FC-C6A6AF26E814}"/>
              </a:ext>
            </a:extLst>
          </p:cNvPr>
          <p:cNvCxnSpPr>
            <a:cxnSpLocks/>
          </p:cNvCxnSpPr>
          <p:nvPr userDrawn="1"/>
        </p:nvCxnSpPr>
        <p:spPr>
          <a:xfrm>
            <a:off x="0" y="6502398"/>
            <a:ext cx="12192000" cy="0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F0F9219-26CD-4C49-8218-ACC216B5F01A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267450" y="715470"/>
            <a:ext cx="6126163" cy="5029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Insert art here (allow photos to bleed off the right side of the slide)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0F1685E-EF51-4F4A-8B83-2070DC8BE07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069388" y="6591300"/>
            <a:ext cx="3122612" cy="1841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sz="1000" dirty="0"/>
              <a:t>Necessary detail (citations, locations, etc.)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09847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-focuse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BC09C3A-DFE8-42A5-A233-DD6F6A9BBD67}"/>
              </a:ext>
            </a:extLst>
          </p:cNvPr>
          <p:cNvSpPr txBox="1"/>
          <p:nvPr userDrawn="1"/>
        </p:nvSpPr>
        <p:spPr>
          <a:xfrm>
            <a:off x="0" y="-8947"/>
            <a:ext cx="12192000" cy="1325563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ADF8CB-B84A-4D40-8396-5F5F97A416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951491"/>
          </a:xfrm>
          <a:prstGeom prst="rect">
            <a:avLst/>
          </a:prstGeom>
        </p:spPr>
        <p:txBody>
          <a:bodyPr/>
          <a:lstStyle>
            <a:lvl1pPr>
              <a:defRPr sz="40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Header (Calibri 40 pt.)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54E8539-9C61-4467-AE60-E2DF30ECC411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-74612" y="1579563"/>
            <a:ext cx="6092825" cy="39068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Insert art here (allow photo to bleed off the left side of the slide)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DB8EE6E-5A62-4DAF-967D-C391A944753D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159500" y="1579563"/>
            <a:ext cx="6092825" cy="3906837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Insert art here (allow photo to bleed off the left side of the slide)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46C1661-896D-4707-A6CE-88BDB1A1C2A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00025" y="5610772"/>
            <a:ext cx="11844338" cy="8239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Text (Calibri 28 pt. KUB blue)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00290FE-E4C9-44BC-BD03-CE32E981F6A3}"/>
              </a:ext>
            </a:extLst>
          </p:cNvPr>
          <p:cNvCxnSpPr>
            <a:cxnSpLocks/>
          </p:cNvCxnSpPr>
          <p:nvPr userDrawn="1"/>
        </p:nvCxnSpPr>
        <p:spPr>
          <a:xfrm>
            <a:off x="0" y="6502398"/>
            <a:ext cx="12192000" cy="0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70910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04235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6492A92-643B-48BC-B0D6-0A3F8E337502}"/>
              </a:ext>
            </a:extLst>
          </p:cNvPr>
          <p:cNvCxnSpPr>
            <a:cxnSpLocks/>
          </p:cNvCxnSpPr>
          <p:nvPr userDrawn="1"/>
        </p:nvCxnSpPr>
        <p:spPr>
          <a:xfrm>
            <a:off x="0" y="6502398"/>
            <a:ext cx="12192000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69E68002-AAB7-4BF5-B0B6-6AE3BFEF088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1938" y="0"/>
            <a:ext cx="6808124" cy="6808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27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(Style 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outdoor, nature, mountain, shore&#10;&#10;Description automatically generated">
            <a:extLst>
              <a:ext uri="{FF2B5EF4-FFF2-40B4-BE49-F238E27FC236}">
                <a16:creationId xmlns:a16="http://schemas.microsoft.com/office/drawing/2014/main" id="{85747DD9-FA1A-4209-B829-BDC151E36F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9923" y="119592"/>
            <a:ext cx="12291923" cy="690820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D4B9A74-055A-4627-A675-FEBA3C4E87A8}"/>
              </a:ext>
            </a:extLst>
          </p:cNvPr>
          <p:cNvSpPr/>
          <p:nvPr/>
        </p:nvSpPr>
        <p:spPr>
          <a:xfrm>
            <a:off x="-99922" y="0"/>
            <a:ext cx="12299480" cy="2366009"/>
          </a:xfrm>
          <a:prstGeom prst="rect">
            <a:avLst/>
          </a:prstGeom>
          <a:gradFill>
            <a:gsLst>
              <a:gs pos="30000">
                <a:srgbClr val="FFFFFF"/>
              </a:gs>
              <a:gs pos="0">
                <a:schemeClr val="bg1"/>
              </a:gs>
              <a:gs pos="99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F63FE40-32CD-4404-9469-88D890F92F2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567127" y="480758"/>
            <a:ext cx="4247942" cy="369888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Date (Calibri 18 pt.)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A4AA1F5-C18D-407A-8E38-360ADDC45A4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24874" y="849852"/>
            <a:ext cx="7190195" cy="540409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3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sz="3200" dirty="0"/>
              <a:t>Title (Calibri 32 pt.)</a:t>
            </a:r>
            <a:endParaRPr lang="en-US" dirty="0"/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45F23C93-2695-4046-93C2-15C4CED4F88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812" y="-269856"/>
            <a:ext cx="2291862" cy="2291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3427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Slide (Style 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outdoor, nature, mountain, shore&#10;&#10;Description automatically generated">
            <a:extLst>
              <a:ext uri="{FF2B5EF4-FFF2-40B4-BE49-F238E27FC236}">
                <a16:creationId xmlns:a16="http://schemas.microsoft.com/office/drawing/2014/main" id="{DE553CCB-9012-4061-A09C-3193A18D8F3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9923" y="119592"/>
            <a:ext cx="12291923" cy="690820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2A7F2CB-4C50-431E-87C8-8FE2159A7AF9}"/>
              </a:ext>
            </a:extLst>
          </p:cNvPr>
          <p:cNvSpPr/>
          <p:nvPr userDrawn="1"/>
        </p:nvSpPr>
        <p:spPr>
          <a:xfrm>
            <a:off x="-99922" y="-1"/>
            <a:ext cx="12299480" cy="2291862"/>
          </a:xfrm>
          <a:prstGeom prst="rect">
            <a:avLst/>
          </a:prstGeom>
          <a:gradFill>
            <a:gsLst>
              <a:gs pos="30000">
                <a:srgbClr val="FFFFFF"/>
              </a:gs>
              <a:gs pos="0">
                <a:schemeClr val="bg1"/>
              </a:gs>
              <a:gs pos="99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EC9006F7-D9A3-40C9-ACAA-19AC861714B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812" y="-269856"/>
            <a:ext cx="2291862" cy="2291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199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Slide (Style 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2ADA5B6-B25B-4A2F-90F6-EC69E896959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863"/>
          <a:stretch/>
        </p:blipFill>
        <p:spPr>
          <a:xfrm>
            <a:off x="-1" y="1422400"/>
            <a:ext cx="12199559" cy="54356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69B3B7E-1088-406D-8050-E92D57D4CF3B}"/>
              </a:ext>
            </a:extLst>
          </p:cNvPr>
          <p:cNvSpPr/>
          <p:nvPr userDrawn="1"/>
        </p:nvSpPr>
        <p:spPr>
          <a:xfrm>
            <a:off x="-92364" y="0"/>
            <a:ext cx="12291921" cy="2115127"/>
          </a:xfrm>
          <a:prstGeom prst="rect">
            <a:avLst/>
          </a:prstGeom>
          <a:gradFill>
            <a:gsLst>
              <a:gs pos="72000">
                <a:srgbClr val="FFFFFF"/>
              </a:gs>
              <a:gs pos="0">
                <a:schemeClr val="bg1"/>
              </a:gs>
              <a:gs pos="99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B5BCEF3E-F87B-48DC-8B58-61421C9B982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812" y="-269856"/>
            <a:ext cx="2291862" cy="2291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7454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rvice Territory Animate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5894EFF-2DB1-D9C8-362A-2A1097C8FDB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133409" y="-3017"/>
            <a:ext cx="7906247" cy="6872097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5E40738-043D-5ED0-A9F6-D543BDD0498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88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404" b="98718" l="1308" r="96636">
                        <a14:foregroundMark x1="85421" y1="6090" x2="85421" y2="6090"/>
                        <a14:foregroundMark x1="90841" y1="2564" x2="90841" y2="2564"/>
                        <a14:foregroundMark x1="97009" y1="6410" x2="97009" y2="6410"/>
                        <a14:foregroundMark x1="64486" y1="93590" x2="64486" y2="93590"/>
                        <a14:foregroundMark x1="63738" y1="98718" x2="63738" y2="98718"/>
                        <a14:foregroundMark x1="9346" y1="82692" x2="9346" y2="82692"/>
                        <a14:foregroundMark x1="4860" y1="72115" x2="4860" y2="72115"/>
                        <a14:foregroundMark x1="3551" y1="82853" x2="3551" y2="82853"/>
                        <a14:foregroundMark x1="2243" y1="72115" x2="2243" y2="72115"/>
                        <a14:foregroundMark x1="1308" y1="67628" x2="1308" y2="67628"/>
                        <a14:foregroundMark x1="83178" y1="41506" x2="83178" y2="41506"/>
                        <a14:foregroundMark x1="29533" y1="35096" x2="29533" y2="35096"/>
                        <a14:foregroundMark x1="50280" y1="90385" x2="50280" y2="90385"/>
                        <a14:foregroundMark x1="35888" y1="92468" x2="35888" y2="92468"/>
                        <a14:foregroundMark x1="21495" y1="88301" x2="21495" y2="88301"/>
                        <a14:foregroundMark x1="19813" y1="89423" x2="19813" y2="89423"/>
                        <a14:foregroundMark x1="18692" y1="89583" x2="18692" y2="89583"/>
                        <a14:foregroundMark x1="17196" y1="89423" x2="17196" y2="89423"/>
                        <a14:foregroundMark x1="1308" y1="82692" x2="1308" y2="82692"/>
                      </a14:backgroundRemoval>
                    </a14:imgEffect>
                    <a14:imgEffect>
                      <a14:saturation sat="400000"/>
                    </a14:imgEffect>
                    <a14:imgEffect>
                      <a14:brightnessContrast bright="-29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83034" y="485028"/>
            <a:ext cx="4482324" cy="52279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DC75D10-7478-5C2F-3032-269ED387E5CF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alphaModFix amt="88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233" b="95503" l="2240" r="97760">
                        <a14:foregroundMark x1="88595" y1="60582" x2="90428" y2="56614"/>
                        <a14:foregroundMark x1="92367" y1="22487" x2="93075" y2="20370"/>
                        <a14:foregroundMark x1="92279" y1="22751" x2="92367" y2="22487"/>
                        <a14:foregroundMark x1="92191" y1="23016" x2="92279" y2="22751"/>
                        <a14:foregroundMark x1="92103" y1="23280" x2="92191" y2="23016"/>
                        <a14:foregroundMark x1="92014" y1="23545" x2="92103" y2="23280"/>
                        <a14:foregroundMark x1="91926" y1="23810" x2="92014" y2="23545"/>
                        <a14:foregroundMark x1="91838" y1="24074" x2="91926" y2="23810"/>
                        <a14:foregroundMark x1="91661" y1="24603" x2="91838" y2="24074"/>
                        <a14:foregroundMark x1="91572" y1="24868" x2="91661" y2="24603"/>
                        <a14:foregroundMark x1="91484" y1="25132" x2="91572" y2="24868"/>
                        <a14:foregroundMark x1="91395" y1="25397" x2="91484" y2="25132"/>
                        <a14:foregroundMark x1="88391" y1="34392" x2="91395" y2="25397"/>
                        <a14:foregroundMark x1="91185" y1="25397" x2="88798" y2="31746"/>
                        <a14:foregroundMark x1="91285" y1="25132" x2="91185" y2="25397"/>
                        <a14:foregroundMark x1="91384" y1="24868" x2="91285" y2="25132"/>
                        <a14:foregroundMark x1="91484" y1="24603" x2="91384" y2="24868"/>
                        <a14:foregroundMark x1="91683" y1="24074" x2="91484" y2="24603"/>
                        <a14:foregroundMark x1="91782" y1="23810" x2="91683" y2="24074"/>
                        <a14:foregroundMark x1="91882" y1="23545" x2="91782" y2="23810"/>
                        <a14:foregroundMark x1="91982" y1="23280" x2="91882" y2="23545"/>
                        <a14:foregroundMark x1="92081" y1="23016" x2="91982" y2="23280"/>
                        <a14:foregroundMark x1="92180" y1="22751" x2="92081" y2="23016"/>
                        <a14:foregroundMark x1="92279" y1="22487" x2="92180" y2="22751"/>
                        <a14:foregroundMark x1="93075" y1="20370" x2="92279" y2="22487"/>
                        <a14:foregroundMark x1="95723" y1="34127" x2="97760" y2="37302"/>
                        <a14:foregroundMark x1="72505" y1="9259" x2="62118" y2="8995"/>
                        <a14:foregroundMark x1="71487" y1="5291" x2="66395" y2="4497"/>
                        <a14:foregroundMark x1="39164" y1="5556" x2="37882" y2="5291"/>
                        <a14:foregroundMark x1="40442" y1="5820" x2="39164" y2="5556"/>
                        <a14:foregroundMark x1="41724" y1="6085" x2="40442" y2="5820"/>
                        <a14:foregroundMark x1="43001" y1="6349" x2="41724" y2="6085"/>
                        <a14:foregroundMark x1="44283" y1="6614" x2="43001" y2="6349"/>
                        <a14:foregroundMark x1="45561" y1="6878" x2="44283" y2="6614"/>
                        <a14:foregroundMark x1="46843" y1="7143" x2="45561" y2="6878"/>
                        <a14:foregroundMark x1="19552" y1="89153" x2="19552" y2="89683"/>
                        <a14:foregroundMark x1="18941" y1="95767" x2="18941" y2="95767"/>
                        <a14:foregroundMark x1="6925" y1="83069" x2="6925" y2="83069"/>
                        <a14:foregroundMark x1="2240" y1="72487" x2="2240" y2="72487"/>
                        <a14:foregroundMark x1="76578" y1="27249" x2="76578" y2="27249"/>
                        <a14:foregroundMark x1="16497" y1="44180" x2="16497" y2="44180"/>
                        <a14:backgroundMark x1="44196" y1="6349" x2="44196" y2="6349"/>
                        <a14:backgroundMark x1="44399" y1="5026" x2="44399" y2="5026"/>
                        <a14:backgroundMark x1="42974" y1="6085" x2="42974" y2="6085"/>
                        <a14:backgroundMark x1="45214" y1="6614" x2="45214" y2="6614"/>
                        <a14:backgroundMark x1="46029" y1="7143" x2="46029" y2="7143"/>
                        <a14:backgroundMark x1="43788" y1="6878" x2="43788" y2="6878"/>
                        <a14:backgroundMark x1="44196" y1="6614" x2="44196" y2="6614"/>
                        <a14:backgroundMark x1="44807" y1="6878" x2="44807" y2="6878"/>
                        <a14:backgroundMark x1="43788" y1="6349" x2="43788" y2="6349"/>
                        <a14:backgroundMark x1="42974" y1="6349" x2="42974" y2="6349"/>
                        <a14:backgroundMark x1="39919" y1="5556" x2="39919" y2="5556"/>
                        <a14:backgroundMark x1="40122" y1="5820" x2="40122" y2="5820"/>
                        <a14:backgroundMark x1="39308" y1="5291" x2="39308" y2="5291"/>
                        <a14:backgroundMark x1="40326" y1="6349" x2="40326" y2="6349"/>
                        <a14:backgroundMark x1="40733" y1="5556" x2="40733" y2="5556"/>
                        <a14:backgroundMark x1="42566" y1="6349" x2="42566" y2="6349"/>
                        <a14:backgroundMark x1="92668" y1="24868" x2="92668" y2="24868"/>
                        <a14:backgroundMark x1="91853" y1="24603" x2="91853" y2="24603"/>
                        <a14:backgroundMark x1="92057" y1="23545" x2="92057" y2="23545"/>
                        <a14:backgroundMark x1="91853" y1="22751" x2="91853" y2="22751"/>
                        <a14:backgroundMark x1="92261" y1="23016" x2="92261" y2="23016"/>
                        <a14:backgroundMark x1="91650" y1="24868" x2="91650" y2="24868"/>
                        <a14:backgroundMark x1="91242" y1="24603" x2="91242" y2="24603"/>
                        <a14:backgroundMark x1="91242" y1="23810" x2="91242" y2="23810"/>
                        <a14:backgroundMark x1="92057" y1="23545" x2="92057" y2="23545"/>
                        <a14:backgroundMark x1="91650" y1="24074" x2="91650" y2="24074"/>
                        <a14:backgroundMark x1="92261" y1="22487" x2="92261" y2="22487"/>
                        <a14:backgroundMark x1="92057" y1="24868" x2="92057" y2="24868"/>
                        <a14:backgroundMark x1="91853" y1="23280" x2="91853" y2="23280"/>
                        <a14:backgroundMark x1="92057" y1="24074" x2="92057" y2="24074"/>
                        <a14:backgroundMark x1="91242" y1="25132" x2="91242" y2="25132"/>
                        <a14:backgroundMark x1="91242" y1="25397" x2="91242" y2="25397"/>
                        <a14:backgroundMark x1="91650" y1="25397" x2="91650" y2="25397"/>
                        <a14:backgroundMark x1="45621" y1="6878" x2="45621" y2="6878"/>
                        <a14:backgroundMark x1="46640" y1="7672" x2="46640" y2="7672"/>
                        <a14:backgroundMark x1="38697" y1="5291" x2="38697" y2="5291"/>
                        <a14:backgroundMark x1="39308" y1="5820" x2="39308" y2="5820"/>
                        <a14:backgroundMark x1="39104" y1="5556" x2="39104" y2="5556"/>
                        <a14:backgroundMark x1="66395" y1="3968" x2="66395" y2="3968"/>
                        <a14:backgroundMark x1="66395" y1="3704" x2="66395" y2="3704"/>
                        <a14:backgroundMark x1="66395" y1="3968" x2="66395" y2="3968"/>
                        <a14:backgroundMark x1="66599" y1="3968" x2="66599" y2="3968"/>
                      </a14:backgroundRemoval>
                    </a14:imgEffect>
                    <a14:imgEffect>
                      <a14:saturation sat="300000"/>
                    </a14:imgEffect>
                    <a14:imgEffect>
                      <a14:brightnessContrast bright="-30000" contrast="67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33532" y="2831228"/>
            <a:ext cx="4090560" cy="3149148"/>
          </a:xfrm>
          <a:prstGeom prst="rect">
            <a:avLst/>
          </a:prstGeom>
          <a:noFill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DFB1140-88D8-34C7-2714-7A860B253DE5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alphaModFix amt="88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4101" b="99054" l="3103" r="98091">
                        <a14:foregroundMark x1="54654" y1="4101" x2="54654" y2="4101"/>
                        <a14:foregroundMark x1="91885" y1="34700" x2="91885" y2="34700"/>
                        <a14:foregroundMark x1="94272" y1="33123" x2="94272" y2="33123"/>
                        <a14:foregroundMark x1="98568" y1="32177" x2="98568" y2="32177"/>
                        <a14:foregroundMark x1="59905" y1="4101" x2="59905" y2="4101"/>
                        <a14:foregroundMark x1="8353" y1="60883" x2="8353" y2="60883"/>
                        <a14:foregroundMark x1="3341" y1="64669" x2="3341" y2="64669"/>
                        <a14:foregroundMark x1="17661" y1="93691" x2="17661" y2="93691"/>
                        <a14:foregroundMark x1="16229" y1="99054" x2="16229" y2="99054"/>
                      </a14:backgroundRemoval>
                    </a14:imgEffect>
                    <a14:imgEffect>
                      <a14:saturation sat="30000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642432" y="2557883"/>
            <a:ext cx="3486259" cy="26375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F2E859B-29C1-7AE0-8983-DDD5CB129206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alphaModFix amt="88000"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403" b="93952" l="480" r="99041">
                        <a14:foregroundMark x1="5276" y1="58871" x2="5276" y2="58871"/>
                        <a14:foregroundMark x1="959" y1="56452" x2="959" y2="56452"/>
                        <a14:foregroundMark x1="18465" y1="93952" x2="18465" y2="93952"/>
                        <a14:foregroundMark x1="96163" y1="27823" x2="96163" y2="27823"/>
                        <a14:foregroundMark x1="81295" y1="2419" x2="81295" y2="2419"/>
                        <a14:foregroundMark x1="99041" y1="12097" x2="99041" y2="12097"/>
                        <a14:foregroundMark x1="83213" y1="403" x2="83213" y2="403"/>
                        <a14:foregroundMark x1="83453" y1="806" x2="83453" y2="806"/>
                        <a14:foregroundMark x1="83213" y1="403" x2="83213" y2="403"/>
                        <a14:foregroundMark x1="83453" y1="806" x2="83453" y2="806"/>
                        <a14:foregroundMark x1="83213" y1="403" x2="83213" y2="403"/>
                        <a14:foregroundMark x1="82734" y1="403" x2="82734" y2="403"/>
                        <a14:foregroundMark x1="82734" y1="806" x2="82734" y2="806"/>
                        <a14:backgroundMark x1="83693" y1="0" x2="83693" y2="0"/>
                        <a14:backgroundMark x1="83213" y1="0" x2="83213" y2="0"/>
                        <a14:backgroundMark x1="82494" y1="0" x2="82494" y2="0"/>
                        <a14:backgroundMark x1="81775" y1="0" x2="81775" y2="0"/>
                        <a14:backgroundMark x1="81055" y1="403" x2="81055" y2="403"/>
                      </a14:backgroundRemoval>
                    </a14:imgEffect>
                    <a14:imgEffect>
                      <a14:colorTemperature colorTemp="7200"/>
                    </a14:imgEffect>
                    <a14:imgEffect>
                      <a14:saturation sat="20000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640297" y="3098021"/>
            <a:ext cx="3476848" cy="2067766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20DA034-DA05-307E-2298-857BAA28DB1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3342" y="493654"/>
            <a:ext cx="4246022" cy="47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EA343CD-4793-5E8A-C2CB-91DDCD3D9FBE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08878" y="4175034"/>
            <a:ext cx="674703" cy="18757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6A3C8E5-4DEE-4688-19BF-16645CFB1B5B}"/>
              </a:ext>
            </a:extLst>
          </p:cNvPr>
          <p:cNvSpPr txBox="1"/>
          <p:nvPr userDrawn="1"/>
        </p:nvSpPr>
        <p:spPr>
          <a:xfrm>
            <a:off x="2813226" y="6088247"/>
            <a:ext cx="2111941" cy="6669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867" b="1" dirty="0"/>
              <a:t>Residential</a:t>
            </a:r>
          </a:p>
          <a:p>
            <a:pPr algn="ctr"/>
            <a:r>
              <a:rPr lang="en-US" sz="1867" dirty="0"/>
              <a:t>416,000 (87%)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00AC78E-BC36-8486-0E2A-A11AE47CE991}"/>
              </a:ext>
            </a:extLst>
          </p:cNvPr>
          <p:cNvSpPr txBox="1"/>
          <p:nvPr userDrawn="1"/>
        </p:nvSpPr>
        <p:spPr>
          <a:xfrm>
            <a:off x="5030562" y="6088246"/>
            <a:ext cx="2111941" cy="6669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867" b="1" dirty="0"/>
              <a:t>Commercial</a:t>
            </a:r>
          </a:p>
          <a:p>
            <a:pPr algn="ctr"/>
            <a:r>
              <a:rPr lang="en-US" sz="1867" dirty="0"/>
              <a:t>54,000 (12%)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8584A3-F746-1EC7-9B36-E361E99649B4}"/>
              </a:ext>
            </a:extLst>
          </p:cNvPr>
          <p:cNvSpPr txBox="1"/>
          <p:nvPr userDrawn="1"/>
        </p:nvSpPr>
        <p:spPr>
          <a:xfrm>
            <a:off x="7247898" y="6088246"/>
            <a:ext cx="2111941" cy="6669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867" b="1" dirty="0"/>
              <a:t>Industrial</a:t>
            </a:r>
          </a:p>
          <a:p>
            <a:pPr algn="ctr"/>
            <a:r>
              <a:rPr lang="en-US" sz="1867" dirty="0"/>
              <a:t>3,500 (1%)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358D448-FEBC-BB88-7D5E-7B77A24D93C3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201410" y="177880"/>
            <a:ext cx="1484142" cy="9144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AB52FD4-7BC7-F6F7-4A64-D0C0E23A29E0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201410" y="1579412"/>
            <a:ext cx="1484142" cy="9144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7210754-8864-D722-A8D2-3FEBFD4BAB47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201410" y="2980944"/>
            <a:ext cx="1484142" cy="9144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7937E12-AAFE-BC9F-234E-B22020549D95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201410" y="4382476"/>
            <a:ext cx="1484142" cy="9144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961E4DF-A337-00B2-6822-E9838505370D}"/>
              </a:ext>
            </a:extLst>
          </p:cNvPr>
          <p:cNvPicPr>
            <a:picLocks noChangeAspect="1"/>
          </p:cNvPicPr>
          <p:nvPr userDrawn="1"/>
        </p:nvPicPr>
        <p:blipFill>
          <a:blip r:embed="rId17"/>
          <a:stretch>
            <a:fillRect/>
          </a:stretch>
        </p:blipFill>
        <p:spPr>
          <a:xfrm>
            <a:off x="201410" y="5784007"/>
            <a:ext cx="1495647" cy="914400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CC16CA61-5C61-F79B-D230-6EF8F0025306}"/>
              </a:ext>
            </a:extLst>
          </p:cNvPr>
          <p:cNvGrpSpPr/>
          <p:nvPr userDrawn="1"/>
        </p:nvGrpSpPr>
        <p:grpSpPr>
          <a:xfrm>
            <a:off x="10191058" y="80811"/>
            <a:ext cx="1847850" cy="1097280"/>
            <a:chOff x="10261599" y="82949"/>
            <a:chExt cx="1847850" cy="1131681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32B7801-86AE-BF00-457A-E6EBDA7C6C0E}"/>
                </a:ext>
              </a:extLst>
            </p:cNvPr>
            <p:cNvSpPr txBox="1"/>
            <p:nvPr/>
          </p:nvSpPr>
          <p:spPr>
            <a:xfrm>
              <a:off x="10618704" y="82949"/>
              <a:ext cx="1133641" cy="285683"/>
            </a:xfrm>
            <a:prstGeom prst="rect">
              <a:avLst/>
            </a:prstGeom>
            <a:solidFill>
              <a:srgbClr val="E1251B"/>
            </a:solidFill>
            <a:ln>
              <a:solidFill>
                <a:schemeClr val="bg1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FFFF"/>
                  </a:solidFill>
                  <a:latin typeface="Montserrat SemiBold" panose="00000700000000000000" pitchFamily="2" charset="0"/>
                </a:rPr>
                <a:t>$4.19 / day </a:t>
              </a:r>
              <a:endParaRPr lang="en-US" sz="1200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4BC9CD2-348E-D12D-3B0F-E644F8ADD2D8}"/>
                </a:ext>
              </a:extLst>
            </p:cNvPr>
            <p:cNvSpPr/>
            <p:nvPr/>
          </p:nvSpPr>
          <p:spPr>
            <a:xfrm>
              <a:off x="10261599" y="320693"/>
              <a:ext cx="1847850" cy="89393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>
                <a:defRPr/>
              </a:pPr>
              <a:r>
                <a:rPr lang="en-US" sz="1400" b="1" dirty="0">
                  <a:solidFill>
                    <a:prstClr val="black"/>
                  </a:solidFill>
                  <a:latin typeface="Calibri"/>
                </a:rPr>
                <a:t>218,344 customers</a:t>
              </a:r>
            </a:p>
            <a:p>
              <a:pPr algn="ctr" defTabSz="914377">
                <a:defRPr/>
              </a:pPr>
              <a:r>
                <a:rPr lang="en-US" sz="1400" dirty="0">
                  <a:solidFill>
                    <a:prstClr val="black"/>
                  </a:solidFill>
                  <a:latin typeface="Calibri"/>
                </a:rPr>
                <a:t>Seven counties</a:t>
              </a:r>
            </a:p>
            <a:p>
              <a:pPr algn="ctr" defTabSz="914377">
                <a:defRPr/>
              </a:pPr>
              <a:r>
                <a:rPr lang="en-US" sz="1400" dirty="0">
                  <a:solidFill>
                    <a:prstClr val="black"/>
                  </a:solidFill>
                  <a:latin typeface="Calibri"/>
                </a:rPr>
                <a:t>63 substations</a:t>
              </a:r>
            </a:p>
            <a:p>
              <a:pPr algn="ctr" defTabSz="914377">
                <a:defRPr/>
              </a:pPr>
              <a:r>
                <a:rPr lang="en-US" sz="1400" dirty="0">
                  <a:solidFill>
                    <a:prstClr val="black"/>
                  </a:solidFill>
                  <a:latin typeface="Calibri"/>
                </a:rPr>
                <a:t>5,490 miles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34E03A3-5491-3354-67C9-10CBCA99DEA8}"/>
              </a:ext>
            </a:extLst>
          </p:cNvPr>
          <p:cNvGrpSpPr/>
          <p:nvPr userDrawn="1"/>
        </p:nvGrpSpPr>
        <p:grpSpPr>
          <a:xfrm>
            <a:off x="10173507" y="1487972"/>
            <a:ext cx="1847850" cy="1097280"/>
            <a:chOff x="10261599" y="82949"/>
            <a:chExt cx="1847850" cy="1131681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C0357B9-90FA-C9B4-4E03-89446F643018}"/>
                </a:ext>
              </a:extLst>
            </p:cNvPr>
            <p:cNvSpPr txBox="1"/>
            <p:nvPr/>
          </p:nvSpPr>
          <p:spPr>
            <a:xfrm>
              <a:off x="10618704" y="82949"/>
              <a:ext cx="1133641" cy="285683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FFFF"/>
                  </a:solidFill>
                  <a:latin typeface="Montserrat SemiBold" panose="00000700000000000000" pitchFamily="2" charset="0"/>
                </a:rPr>
                <a:t>$2.13 / day </a:t>
              </a:r>
              <a:endParaRPr lang="en-US" sz="1200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65B5CED4-382C-1E58-B783-B537F6760F0C}"/>
                </a:ext>
              </a:extLst>
            </p:cNvPr>
            <p:cNvSpPr/>
            <p:nvPr/>
          </p:nvSpPr>
          <p:spPr>
            <a:xfrm>
              <a:off x="10261599" y="320693"/>
              <a:ext cx="1847850" cy="89393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>
                <a:defRPr/>
              </a:pPr>
              <a:r>
                <a:rPr lang="en-US" sz="1400" b="1" dirty="0">
                  <a:solidFill>
                    <a:prstClr val="black"/>
                  </a:solidFill>
                  <a:latin typeface="Calibri"/>
                </a:rPr>
                <a:t>108,698 customers</a:t>
              </a:r>
            </a:p>
            <a:p>
              <a:pPr algn="ctr" defTabSz="914377">
                <a:defRPr/>
              </a:pPr>
              <a:r>
                <a:rPr lang="en-US" sz="1400" dirty="0">
                  <a:solidFill>
                    <a:prstClr val="black"/>
                  </a:solidFill>
                  <a:latin typeface="Calibri"/>
                </a:rPr>
                <a:t>Three counties</a:t>
              </a:r>
            </a:p>
            <a:p>
              <a:pPr algn="ctr" defTabSz="914377">
                <a:defRPr/>
              </a:pPr>
              <a:r>
                <a:rPr lang="en-US" sz="1400" dirty="0">
                  <a:solidFill>
                    <a:prstClr val="black"/>
                  </a:solidFill>
                  <a:latin typeface="Calibri"/>
                </a:rPr>
                <a:t>51 stations</a:t>
              </a:r>
            </a:p>
            <a:p>
              <a:pPr algn="ctr" defTabSz="914377">
                <a:defRPr/>
              </a:pPr>
              <a:r>
                <a:rPr lang="en-US" sz="1400" dirty="0">
                  <a:solidFill>
                    <a:prstClr val="black"/>
                  </a:solidFill>
                  <a:latin typeface="Calibri"/>
                </a:rPr>
                <a:t>2,570 miles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C0924FE-0867-EDDE-840E-2DC7C641EA1B}"/>
              </a:ext>
            </a:extLst>
          </p:cNvPr>
          <p:cNvGrpSpPr/>
          <p:nvPr userDrawn="1"/>
        </p:nvGrpSpPr>
        <p:grpSpPr>
          <a:xfrm>
            <a:off x="10178687" y="2880360"/>
            <a:ext cx="1847850" cy="1097280"/>
            <a:chOff x="10261599" y="82949"/>
            <a:chExt cx="1847850" cy="1131681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0C875E2-7FFD-1B37-058D-A07A630FEF6D}"/>
                </a:ext>
              </a:extLst>
            </p:cNvPr>
            <p:cNvSpPr txBox="1"/>
            <p:nvPr/>
          </p:nvSpPr>
          <p:spPr>
            <a:xfrm>
              <a:off x="10618704" y="82949"/>
              <a:ext cx="1133641" cy="285683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FFFF"/>
                  </a:solidFill>
                  <a:latin typeface="Montserrat SemiBold" panose="00000700000000000000" pitchFamily="2" charset="0"/>
                </a:rPr>
                <a:t>$2.24 / day </a:t>
              </a:r>
              <a:endParaRPr lang="en-US" sz="1200" dirty="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A49BFCF8-95B5-5309-2D28-4D8AAE37B15F}"/>
                </a:ext>
              </a:extLst>
            </p:cNvPr>
            <p:cNvSpPr/>
            <p:nvPr/>
          </p:nvSpPr>
          <p:spPr>
            <a:xfrm>
              <a:off x="10261599" y="320693"/>
              <a:ext cx="1847850" cy="89393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>
                <a:defRPr/>
              </a:pPr>
              <a:r>
                <a:rPr lang="en-US" sz="1400" b="1" dirty="0">
                  <a:solidFill>
                    <a:prstClr val="black"/>
                  </a:solidFill>
                  <a:latin typeface="Calibri"/>
                </a:rPr>
                <a:t>74,041 customers</a:t>
              </a:r>
            </a:p>
            <a:p>
              <a:pPr algn="ctr" defTabSz="914377">
                <a:defRPr/>
              </a:pPr>
              <a:r>
                <a:rPr lang="en-US" sz="1400" dirty="0">
                  <a:solidFill>
                    <a:prstClr val="black"/>
                  </a:solidFill>
                  <a:latin typeface="Calibri"/>
                </a:rPr>
                <a:t>One county</a:t>
              </a:r>
            </a:p>
            <a:p>
              <a:pPr algn="ctr" defTabSz="914377">
                <a:defRPr/>
              </a:pPr>
              <a:r>
                <a:rPr lang="en-US" sz="1400" dirty="0">
                  <a:solidFill>
                    <a:prstClr val="black"/>
                  </a:solidFill>
                  <a:latin typeface="Calibri"/>
                </a:rPr>
                <a:t>4 plants, 74 stations</a:t>
              </a:r>
            </a:p>
            <a:p>
              <a:pPr algn="ctr" defTabSz="914377">
                <a:defRPr/>
              </a:pPr>
              <a:r>
                <a:rPr lang="en-US" sz="1400" dirty="0">
                  <a:solidFill>
                    <a:prstClr val="black"/>
                  </a:solidFill>
                  <a:latin typeface="Calibri"/>
                </a:rPr>
                <a:t>1,336 miles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049568D-5252-4B5E-268A-13ABAC71BB1D}"/>
              </a:ext>
            </a:extLst>
          </p:cNvPr>
          <p:cNvGrpSpPr/>
          <p:nvPr userDrawn="1"/>
        </p:nvGrpSpPr>
        <p:grpSpPr>
          <a:xfrm>
            <a:off x="10191058" y="4272748"/>
            <a:ext cx="1847850" cy="1097280"/>
            <a:chOff x="10261599" y="82949"/>
            <a:chExt cx="1847850" cy="1131681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380715E-B0E2-341C-B3D0-A20E78AAD5B5}"/>
                </a:ext>
              </a:extLst>
            </p:cNvPr>
            <p:cNvSpPr txBox="1"/>
            <p:nvPr/>
          </p:nvSpPr>
          <p:spPr>
            <a:xfrm>
              <a:off x="10618704" y="82949"/>
              <a:ext cx="1133641" cy="285683"/>
            </a:xfrm>
            <a:prstGeom prst="rect">
              <a:avLst/>
            </a:prstGeom>
            <a:solidFill>
              <a:srgbClr val="1F59AB"/>
            </a:solidFill>
            <a:ln>
              <a:solidFill>
                <a:schemeClr val="bg1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FFFF"/>
                  </a:solidFill>
                  <a:latin typeface="Montserrat SemiBold" panose="00000700000000000000" pitchFamily="2" charset="0"/>
                </a:rPr>
                <a:t>$0.99 / day </a:t>
              </a:r>
              <a:endParaRPr lang="en-US" sz="1200" dirty="0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D086DA3-32FC-7332-CEEC-0D1455B745D7}"/>
                </a:ext>
              </a:extLst>
            </p:cNvPr>
            <p:cNvSpPr/>
            <p:nvPr/>
          </p:nvSpPr>
          <p:spPr>
            <a:xfrm>
              <a:off x="10261599" y="320693"/>
              <a:ext cx="1847850" cy="89393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>
                <a:defRPr/>
              </a:pPr>
              <a:r>
                <a:rPr lang="en-US" sz="1400" b="1" dirty="0">
                  <a:solidFill>
                    <a:prstClr val="black"/>
                  </a:solidFill>
                  <a:latin typeface="Calibri"/>
                </a:rPr>
                <a:t>82,799 customers</a:t>
              </a:r>
            </a:p>
            <a:p>
              <a:pPr algn="ctr" defTabSz="914377">
                <a:defRPr/>
              </a:pPr>
              <a:r>
                <a:rPr lang="en-US" sz="1400" dirty="0">
                  <a:solidFill>
                    <a:prstClr val="black"/>
                  </a:solidFill>
                  <a:latin typeface="Calibri"/>
                </a:rPr>
                <a:t>Three counties</a:t>
              </a:r>
            </a:p>
            <a:p>
              <a:pPr algn="ctr" defTabSz="914377">
                <a:defRPr/>
              </a:pPr>
              <a:r>
                <a:rPr lang="en-US" sz="1400" dirty="0">
                  <a:solidFill>
                    <a:prstClr val="black"/>
                  </a:solidFill>
                  <a:latin typeface="Calibri"/>
                </a:rPr>
                <a:t>1 plant, 26 stations</a:t>
              </a:r>
            </a:p>
            <a:p>
              <a:pPr algn="ctr" defTabSz="914377">
                <a:defRPr/>
              </a:pPr>
              <a:r>
                <a:rPr lang="en-US" sz="1400" dirty="0">
                  <a:solidFill>
                    <a:prstClr val="black"/>
                  </a:solidFill>
                  <a:latin typeface="Calibri"/>
                </a:rPr>
                <a:t>1,412 miles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114ED46-7E46-4DBC-E27B-3D05085B254B}"/>
              </a:ext>
            </a:extLst>
          </p:cNvPr>
          <p:cNvGrpSpPr/>
          <p:nvPr userDrawn="1"/>
        </p:nvGrpSpPr>
        <p:grpSpPr>
          <a:xfrm>
            <a:off x="10191058" y="5679909"/>
            <a:ext cx="1847850" cy="1097280"/>
            <a:chOff x="10261599" y="82949"/>
            <a:chExt cx="1847850" cy="1131681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52DC3D9-103E-90EC-5C65-F9D068F37BE9}"/>
                </a:ext>
              </a:extLst>
            </p:cNvPr>
            <p:cNvSpPr txBox="1"/>
            <p:nvPr/>
          </p:nvSpPr>
          <p:spPr>
            <a:xfrm>
              <a:off x="10618704" y="82949"/>
              <a:ext cx="1133641" cy="285683"/>
            </a:xfrm>
            <a:prstGeom prst="rect">
              <a:avLst/>
            </a:prstGeom>
            <a:solidFill>
              <a:srgbClr val="00ADEE"/>
            </a:solidFill>
            <a:ln>
              <a:solidFill>
                <a:schemeClr val="bg1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FFFF"/>
                  </a:solidFill>
                  <a:latin typeface="Montserrat SemiBold" panose="00000700000000000000" pitchFamily="2" charset="0"/>
                </a:rPr>
                <a:t>Pending</a:t>
              </a:r>
              <a:endParaRPr lang="en-US" sz="1200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D53F87DD-D08D-8AAB-B39E-0B9BF8DF21AB}"/>
                </a:ext>
              </a:extLst>
            </p:cNvPr>
            <p:cNvSpPr/>
            <p:nvPr/>
          </p:nvSpPr>
          <p:spPr>
            <a:xfrm>
              <a:off x="10261599" y="320693"/>
              <a:ext cx="1847850" cy="89393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>
                <a:defRPr/>
              </a:pPr>
              <a:r>
                <a:rPr lang="en-US" sz="1400" b="1" dirty="0">
                  <a:solidFill>
                    <a:prstClr val="black"/>
                  </a:solidFill>
                  <a:latin typeface="Calibri"/>
                </a:rPr>
                <a:t>&gt;4,700 customers</a:t>
              </a:r>
            </a:p>
            <a:p>
              <a:pPr algn="ctr" defTabSz="914377">
                <a:defRPr/>
              </a:pPr>
              <a:r>
                <a:rPr lang="en-US" sz="1400" dirty="0">
                  <a:solidFill>
                    <a:prstClr val="black"/>
                  </a:solidFill>
                  <a:latin typeface="Calibri"/>
                </a:rPr>
                <a:t>1,030 miles of fiber</a:t>
              </a:r>
            </a:p>
            <a:p>
              <a:pPr algn="ctr" defTabSz="914377">
                <a:defRPr/>
              </a:pPr>
              <a:r>
                <a:rPr lang="en-US" sz="1400" dirty="0">
                  <a:solidFill>
                    <a:prstClr val="black"/>
                  </a:solidFill>
                  <a:latin typeface="Calibri"/>
                </a:rPr>
                <a:t>8 central offices</a:t>
              </a:r>
            </a:p>
            <a:p>
              <a:pPr algn="ctr" defTabSz="914377">
                <a:defRPr/>
              </a:pPr>
              <a:r>
                <a:rPr lang="en-US" sz="1400" dirty="0">
                  <a:solidFill>
                    <a:prstClr val="black"/>
                  </a:solidFill>
                  <a:latin typeface="Calibri"/>
                </a:rPr>
                <a:t>2 data centers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06366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Text (Style 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BA26A75-FD87-4E74-B8F3-C3098F61A2AD}"/>
              </a:ext>
            </a:extLst>
          </p:cNvPr>
          <p:cNvSpPr/>
          <p:nvPr userDrawn="1"/>
        </p:nvSpPr>
        <p:spPr>
          <a:xfrm>
            <a:off x="0" y="0"/>
            <a:ext cx="12192000" cy="1492898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DCAF0E-D004-4A97-8A70-29B91FD214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sz="40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Header (Calibri 40 pt.)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A014E4-69F5-4D3C-9F12-A33A72BE7C0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1820863"/>
            <a:ext cx="10515600" cy="405606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800100" indent="-342900"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en-US" dirty="0"/>
              <a:t>Text (Calibri 28 pt.) This template includes two Title &amp; Text styles. If you have multiple slides with only a title and text, you should incorporate both styles into your presentation.</a:t>
            </a:r>
          </a:p>
          <a:p>
            <a:pPr lvl="1"/>
            <a:r>
              <a:rPr lang="en-US" dirty="0"/>
              <a:t>Text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20C81C0-8821-4A80-8468-3BBC6EFDA00B}"/>
              </a:ext>
            </a:extLst>
          </p:cNvPr>
          <p:cNvCxnSpPr>
            <a:cxnSpLocks/>
          </p:cNvCxnSpPr>
          <p:nvPr userDrawn="1"/>
        </p:nvCxnSpPr>
        <p:spPr>
          <a:xfrm>
            <a:off x="0" y="6502398"/>
            <a:ext cx="12192000" cy="0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6E48347-95A2-41ED-A8E1-340714B69A0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503920" y="6591300"/>
            <a:ext cx="2849880" cy="2000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sz="1000" dirty="0"/>
              <a:t>Necessary detail (citations, locations, etc.)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21403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Text (Style 2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518E76-090C-4C96-AD5A-E8E4839C005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7025" y="401516"/>
            <a:ext cx="11537950" cy="95143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Header (Calibri 40 pt.)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23AFD38-C004-4A35-8AD4-E6AF7E8E5E85}"/>
              </a:ext>
            </a:extLst>
          </p:cNvPr>
          <p:cNvCxnSpPr/>
          <p:nvPr userDrawn="1"/>
        </p:nvCxnSpPr>
        <p:spPr>
          <a:xfrm>
            <a:off x="554182" y="1256151"/>
            <a:ext cx="1100050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9D0FA0C-BEC6-4E64-8CCD-6B65FD8698C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7025" y="1501775"/>
            <a:ext cx="11537950" cy="457244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Text (Calibri 24 pt.) This template includes two Title &amp; Text styles. If you have multiple slides with only a title and text, you should incorporate both styles into your presentation.</a:t>
            </a:r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0A3AAA7-A7E8-4D1E-910D-FAFAD8C23C2D}"/>
              </a:ext>
            </a:extLst>
          </p:cNvPr>
          <p:cNvCxnSpPr>
            <a:cxnSpLocks/>
          </p:cNvCxnSpPr>
          <p:nvPr userDrawn="1"/>
        </p:nvCxnSpPr>
        <p:spPr>
          <a:xfrm>
            <a:off x="0" y="6502398"/>
            <a:ext cx="12192000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90992AF-429C-4BB5-ACC6-7A387789965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956675" y="6569075"/>
            <a:ext cx="2908300" cy="2889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Necessary detail (citations, locations, etc.)</a:t>
            </a:r>
          </a:p>
        </p:txBody>
      </p:sp>
    </p:spTree>
    <p:extLst>
      <p:ext uri="{BB962C8B-B14F-4D97-AF65-F5344CB8AC3E}">
        <p14:creationId xmlns:p14="http://schemas.microsoft.com/office/powerpoint/2010/main" val="24467651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&amp; Art (Style 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E981825-B8E0-494D-832E-621B99782C27}"/>
              </a:ext>
            </a:extLst>
          </p:cNvPr>
          <p:cNvSpPr txBox="1"/>
          <p:nvPr userDrawn="1"/>
        </p:nvSpPr>
        <p:spPr>
          <a:xfrm>
            <a:off x="0" y="-8947"/>
            <a:ext cx="12192000" cy="1325563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55D733-6D7E-4350-9CEB-C604D8B28D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6"/>
            <a:ext cx="10515600" cy="723842"/>
          </a:xfrm>
          <a:prstGeom prst="rect">
            <a:avLst/>
          </a:prstGeom>
        </p:spPr>
        <p:txBody>
          <a:bodyPr/>
          <a:lstStyle>
            <a:lvl1pPr>
              <a:defRPr sz="400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Header (Calibri 40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F32F80-40FF-4D6C-99B3-A9C2FECF1FF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1571279"/>
            <a:ext cx="5164138" cy="447207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800100" indent="-342900"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>
                <a:solidFill>
                  <a:schemeClr val="tx2"/>
                </a:solidFill>
              </a:defRPr>
            </a:lvl3pPr>
          </a:lstStyle>
          <a:p>
            <a:pPr lvl="0"/>
            <a:r>
              <a:rPr lang="en-US" dirty="0"/>
              <a:t>Text (Calibri 28 pt. KUB blue)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Text</a:t>
            </a:r>
          </a:p>
          <a:p>
            <a:pPr lvl="2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Text</a:t>
            </a:r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1D4D2DB-B854-4D96-B6E6-82EA9F10D494}"/>
              </a:ext>
            </a:extLst>
          </p:cNvPr>
          <p:cNvCxnSpPr>
            <a:cxnSpLocks/>
          </p:cNvCxnSpPr>
          <p:nvPr userDrawn="1"/>
        </p:nvCxnSpPr>
        <p:spPr>
          <a:xfrm>
            <a:off x="0" y="6502398"/>
            <a:ext cx="12192000" cy="0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9EB2F6A5-33C5-459E-8E18-BE329523D3B3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234114" y="1571625"/>
            <a:ext cx="6126912" cy="37893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Insert art here (allow photos to bleed off the right side of the slide)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4322EBED-73B0-448B-AD8B-B7946DE4D85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34113" y="5437188"/>
            <a:ext cx="5761037" cy="6064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Caption (Calibri 14 pt. italic) – if needed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DC51550A-5C61-4B76-99F7-8298044A833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844743" y="6567488"/>
            <a:ext cx="3150408" cy="2238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sz="1000" dirty="0"/>
              <a:t>Necessary detail (citations, locations, etc.)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01527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&amp; Art (Style 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1AB2D2B-7004-4909-90D3-3F4F2107D651}"/>
              </a:ext>
            </a:extLst>
          </p:cNvPr>
          <p:cNvSpPr/>
          <p:nvPr userDrawn="1"/>
        </p:nvSpPr>
        <p:spPr>
          <a:xfrm>
            <a:off x="446087" y="498764"/>
            <a:ext cx="7850909" cy="58466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45D495-E459-48E3-9CE4-4E3512B9C3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5196" y="689322"/>
            <a:ext cx="7516091" cy="1064664"/>
          </a:xfrm>
          <a:prstGeom prst="rect">
            <a:avLst/>
          </a:prstGeom>
        </p:spPr>
        <p:txBody>
          <a:bodyPr/>
          <a:lstStyle>
            <a:lvl1pPr>
              <a:defRPr sz="320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Header (Calibri 32 pt.)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D2D2FC7-D8B3-4338-BAD1-A0F8264DEE83}"/>
              </a:ext>
            </a:extLst>
          </p:cNvPr>
          <p:cNvCxnSpPr>
            <a:cxnSpLocks/>
          </p:cNvCxnSpPr>
          <p:nvPr userDrawn="1"/>
        </p:nvCxnSpPr>
        <p:spPr>
          <a:xfrm>
            <a:off x="0" y="6502398"/>
            <a:ext cx="12192000" cy="0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D049BA9-6C8B-4DBD-A864-3BCE7E03634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04850" y="1911350"/>
            <a:ext cx="7432675" cy="4173538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800100" indent="-342900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</a:lstStyle>
          <a:p>
            <a:pPr lvl="0"/>
            <a:r>
              <a:rPr lang="en-US" dirty="0"/>
              <a:t>Text (Calibri 24 pt.)</a:t>
            </a:r>
          </a:p>
          <a:p>
            <a:pPr lvl="1"/>
            <a:r>
              <a:rPr lang="en-US" dirty="0"/>
              <a:t>Text</a:t>
            </a:r>
          </a:p>
          <a:p>
            <a:pPr lvl="1"/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D1BE008-8DDB-4D14-89B5-F13E362E1922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8504238" y="498475"/>
            <a:ext cx="3241675" cy="35496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Insert art here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8F968B8A-C7DA-4E0A-8C59-FC299AEE27C0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8504238" y="4206875"/>
            <a:ext cx="3241675" cy="213850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Insert art here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9E52340-E05B-4349-A63D-300A12258DB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836026" y="6575370"/>
            <a:ext cx="3084426" cy="2159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sz="1000" dirty="0"/>
              <a:t>Necessary detail (citations, locations, etc.)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31173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12088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63" r:id="rId2"/>
    <p:sldLayoutId id="2147483686" r:id="rId3"/>
    <p:sldLayoutId id="2147483687" r:id="rId4"/>
    <p:sldLayoutId id="2147483690" r:id="rId5"/>
    <p:sldLayoutId id="2147483681" r:id="rId6"/>
    <p:sldLayoutId id="2147483680" r:id="rId7"/>
    <p:sldLayoutId id="2147483682" r:id="rId8"/>
    <p:sldLayoutId id="2147483683" r:id="rId9"/>
    <p:sldLayoutId id="2147483684" r:id="rId10"/>
    <p:sldLayoutId id="2147483685" r:id="rId11"/>
    <p:sldLayoutId id="2147483689" r:id="rId12"/>
    <p:sldLayoutId id="2147483688" r:id="rId13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Montserrat" panose="00000500000000000000" pitchFamily="50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64F6728-8682-4958-822E-E11D5E84200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7/19/2024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975218B-A101-E97B-4D98-87E308105AF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Utility MEP-MRP Queries Demo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DD304C-1F84-42DE-D387-AA140B2A7405}"/>
              </a:ext>
            </a:extLst>
          </p:cNvPr>
          <p:cNvSpPr txBox="1"/>
          <p:nvPr/>
        </p:nvSpPr>
        <p:spPr>
          <a:xfrm>
            <a:off x="9946093" y="1263098"/>
            <a:ext cx="2500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Razan Hussien</a:t>
            </a:r>
          </a:p>
        </p:txBody>
      </p:sp>
    </p:spTree>
    <p:extLst>
      <p:ext uri="{BB962C8B-B14F-4D97-AF65-F5344CB8AC3E}">
        <p14:creationId xmlns:p14="http://schemas.microsoft.com/office/powerpoint/2010/main" val="15639233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5541C-ACD3-445C-BDB7-0920B2931D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the Problem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610C4AC3-ECBE-B5DD-AC15-0F45920BD22E}"/>
              </a:ext>
            </a:extLst>
          </p:cNvPr>
          <p:cNvSpPr txBox="1">
            <a:spLocks/>
          </p:cNvSpPr>
          <p:nvPr/>
        </p:nvSpPr>
        <p:spPr>
          <a:xfrm>
            <a:off x="87099" y="2052095"/>
            <a:ext cx="9572716" cy="499854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The existing queries in Access-Meters were slow, resource-intensive, and struggled to manage increasing data volumes. </a:t>
            </a:r>
          </a:p>
          <a:p>
            <a:r>
              <a:rPr lang="en-US" sz="2000" dirty="0"/>
              <a:t>Rewriting these queries in PL/SQL and integrating them with Python significantly enhanced their execution speed and efficiency. The goal is to improve performance, scalability, and user experience. </a:t>
            </a:r>
          </a:p>
          <a:p>
            <a:r>
              <a:rPr lang="en-US" sz="2000" dirty="0"/>
              <a:t>A user-friendly interface to streamline the process of running queries and exporting results to Excel, making the system more robust, efficient, and easier to use.</a:t>
            </a:r>
          </a:p>
        </p:txBody>
      </p:sp>
    </p:spTree>
    <p:extLst>
      <p:ext uri="{BB962C8B-B14F-4D97-AF65-F5344CB8AC3E}">
        <p14:creationId xmlns:p14="http://schemas.microsoft.com/office/powerpoint/2010/main" val="15075633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5541C-ACD3-445C-BDB7-0920B2931D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610C4AC3-ECBE-B5DD-AC15-0F45920BD22E}"/>
              </a:ext>
            </a:extLst>
          </p:cNvPr>
          <p:cNvSpPr txBox="1">
            <a:spLocks/>
          </p:cNvSpPr>
          <p:nvPr/>
        </p:nvSpPr>
        <p:spPr>
          <a:xfrm>
            <a:off x="141807" y="1680864"/>
            <a:ext cx="9572716" cy="499854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US" sz="2000" b="1" dirty="0"/>
              <a:t>Query Optimization</a:t>
            </a:r>
          </a:p>
          <a:p>
            <a:r>
              <a:rPr lang="en-US" sz="2000" dirty="0"/>
              <a:t>Analyzed existing Access queries to identify bottlenecks.</a:t>
            </a:r>
          </a:p>
          <a:p>
            <a:r>
              <a:rPr lang="en-US" sz="2000" dirty="0"/>
              <a:t>Rewrote queries in PL/SQL using CTEs for enhanced performance and scalability.</a:t>
            </a:r>
          </a:p>
          <a:p>
            <a:pPr marL="0" indent="0">
              <a:buNone/>
            </a:pPr>
            <a:r>
              <a:rPr lang="en-US" sz="2000" b="1" dirty="0"/>
              <a:t>2.    Python Integration</a:t>
            </a:r>
          </a:p>
          <a:p>
            <a:r>
              <a:rPr lang="en-US" sz="2000" dirty="0"/>
              <a:t>Developed a Python script to automate the execution of PL/SQL queries.</a:t>
            </a:r>
          </a:p>
          <a:p>
            <a:pPr marL="0" indent="0">
              <a:buNone/>
            </a:pPr>
            <a:r>
              <a:rPr lang="en-US" sz="2000" b="1" dirty="0"/>
              <a:t>3.    UI Development</a:t>
            </a:r>
          </a:p>
          <a:p>
            <a:r>
              <a:rPr lang="en-US" sz="2000" dirty="0"/>
              <a:t>Created a user-friendly interface with </a:t>
            </a:r>
            <a:r>
              <a:rPr lang="en-US" sz="2000" dirty="0" err="1"/>
              <a:t>Tkinter</a:t>
            </a:r>
            <a:r>
              <a:rPr lang="en-US" sz="2000" dirty="0"/>
              <a:t>.</a:t>
            </a:r>
          </a:p>
          <a:p>
            <a:r>
              <a:rPr lang="en-US" sz="2000" dirty="0"/>
              <a:t>Added clickable buttons for executing queries and exporting results to Excel.</a:t>
            </a:r>
          </a:p>
          <a:p>
            <a:pPr marL="457200" indent="-457200">
              <a:buAutoNum type="arabicPeriod" startAt="4"/>
            </a:pPr>
            <a:r>
              <a:rPr lang="en-US" sz="2000" b="1" dirty="0"/>
              <a:t>Final Deliverable </a:t>
            </a:r>
          </a:p>
          <a:p>
            <a:r>
              <a:rPr lang="en-US" sz="2000" dirty="0"/>
              <a:t>An executable file that, when clicked, launches the user interface. </a:t>
            </a:r>
          </a:p>
          <a:p>
            <a:r>
              <a:rPr lang="en-US" sz="2000" dirty="0"/>
              <a:t>This UI allows users to click buttons to generate and export query results in excel, providing a seamless and efficient way to handle the queries.</a:t>
            </a:r>
          </a:p>
        </p:txBody>
      </p:sp>
    </p:spTree>
    <p:extLst>
      <p:ext uri="{BB962C8B-B14F-4D97-AF65-F5344CB8AC3E}">
        <p14:creationId xmlns:p14="http://schemas.microsoft.com/office/powerpoint/2010/main" val="29439512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B5838D8-24CE-4222-AF95-614FC985424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1186" y="2546992"/>
            <a:ext cx="11537950" cy="951430"/>
          </a:xfrm>
        </p:spPr>
        <p:txBody>
          <a:bodyPr/>
          <a:lstStyle/>
          <a:p>
            <a:r>
              <a:rPr lang="en-US" dirty="0"/>
              <a:t>Demonstration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1333860"/>
      </p:ext>
    </p:extLst>
  </p:cSld>
  <p:clrMapOvr>
    <a:masterClrMapping/>
  </p:clrMapOvr>
</p:sld>
</file>

<file path=ppt/theme/theme1.xml><?xml version="1.0" encoding="utf-8"?>
<a:theme xmlns:a="http://schemas.openxmlformats.org/drawingml/2006/main" name="KUB Powerpoint Theme">
  <a:themeElements>
    <a:clrScheme name="KUB">
      <a:dk1>
        <a:srgbClr val="000000"/>
      </a:dk1>
      <a:lt1>
        <a:sysClr val="window" lastClr="FFFFFF"/>
      </a:lt1>
      <a:dk2>
        <a:srgbClr val="00447C"/>
      </a:dk2>
      <a:lt2>
        <a:srgbClr val="FFFFFF"/>
      </a:lt2>
      <a:accent1>
        <a:srgbClr val="00447C"/>
      </a:accent1>
      <a:accent2>
        <a:srgbClr val="E1251B"/>
      </a:accent2>
      <a:accent3>
        <a:srgbClr val="80BC00"/>
      </a:accent3>
      <a:accent4>
        <a:srgbClr val="FFB71B"/>
      </a:accent4>
      <a:accent5>
        <a:srgbClr val="F7DE00"/>
      </a:accent5>
      <a:accent6>
        <a:srgbClr val="00ADEF"/>
      </a:accent6>
      <a:hlink>
        <a:srgbClr val="00447C"/>
      </a:hlink>
      <a:folHlink>
        <a:srgbClr val="839DC0"/>
      </a:folHlink>
    </a:clrScheme>
    <a:fontScheme name="Custom 1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KUB Powerpoint Theme" id="{CCE3F602-D903-41A5-B6B7-A98B2697342F}" vid="{B4F2EA49-9BDE-4FC9-96A9-0D7A7E5A434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bce7620-6089-490e-9782-2a4f7e7a23b6">
      <Terms xmlns="http://schemas.microsoft.com/office/infopath/2007/PartnerControls"/>
    </lcf76f155ced4ddcb4097134ff3c332f>
    <TaxCatchAll xmlns="152e6fa5-c7f7-4e6c-afbf-0c32c189b5f8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64D4468FB12649B1B5EEBBCFBF8B21" ma:contentTypeVersion="13" ma:contentTypeDescription="Create a new document." ma:contentTypeScope="" ma:versionID="897ffef23641173e53f7df0231365007">
  <xsd:schema xmlns:xsd="http://www.w3.org/2001/XMLSchema" xmlns:xs="http://www.w3.org/2001/XMLSchema" xmlns:p="http://schemas.microsoft.com/office/2006/metadata/properties" xmlns:ns2="8bce7620-6089-490e-9782-2a4f7e7a23b6" xmlns:ns3="152e6fa5-c7f7-4e6c-afbf-0c32c189b5f8" targetNamespace="http://schemas.microsoft.com/office/2006/metadata/properties" ma:root="true" ma:fieldsID="904866790fd72732aa3fddaefb13c6b4" ns2:_="" ns3:_="">
    <xsd:import namespace="8bce7620-6089-490e-9782-2a4f7e7a23b6"/>
    <xsd:import namespace="152e6fa5-c7f7-4e6c-afbf-0c32c189b5f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3:SharedWithUsers" minOccurs="0"/>
                <xsd:element ref="ns3:SharedWithDetails" minOccurs="0"/>
                <xsd:element ref="ns2:MediaServiceSearchPropertie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bce7620-6089-490e-9782-2a4f7e7a23b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3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lcf76f155ced4ddcb4097134ff3c332f" ma:index="15" nillable="true" ma:taxonomy="true" ma:internalName="lcf76f155ced4ddcb4097134ff3c332f" ma:taxonomyFieldName="MediaServiceImageTags" ma:displayName="Image Tags" ma:readOnly="false" ma:fieldId="{5cf76f15-5ced-4ddc-b409-7134ff3c332f}" ma:taxonomyMulti="true" ma:sspId="0365a475-90a9-4439-b3e9-6719f055324f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7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2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2e6fa5-c7f7-4e6c-afbf-0c32c189b5f8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6" nillable="true" ma:displayName="Taxonomy Catch All Column" ma:hidden="true" ma:list="{c561b2a6-6952-4506-9464-79f2310053ec}" ma:internalName="TaxCatchAll" ma:showField="CatchAllData" ma:web="152e6fa5-c7f7-4e6c-afbf-0c32c189b5f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25470D5-151A-4C66-9D46-439520565057}">
  <ds:schemaRefs>
    <ds:schemaRef ds:uri="http://schemas.microsoft.com/office/2006/metadata/properties"/>
    <ds:schemaRef ds:uri="http://schemas.microsoft.com/office/infopath/2007/PartnerControls"/>
    <ds:schemaRef ds:uri="http://purl.org/dc/dcmitype/"/>
    <ds:schemaRef ds:uri="http://purl.org/dc/elements/1.1/"/>
    <ds:schemaRef ds:uri="2101c7b4-02ad-4c4d-8f72-bffae8354b6f"/>
    <ds:schemaRef ds:uri="http://purl.org/dc/terms/"/>
    <ds:schemaRef ds:uri="1d06ce06-d8b7-4c63-baf3-bcc68171906b"/>
    <ds:schemaRef ds:uri="http://schemas.microsoft.com/office/2006/documentManagement/types"/>
    <ds:schemaRef ds:uri="http://schemas.openxmlformats.org/package/2006/metadata/core-properties"/>
    <ds:schemaRef ds:uri="http://www.w3.org/XML/1998/namespace"/>
    <ds:schemaRef ds:uri="8bce7620-6089-490e-9782-2a4f7e7a23b6"/>
    <ds:schemaRef ds:uri="152e6fa5-c7f7-4e6c-afbf-0c32c189b5f8"/>
  </ds:schemaRefs>
</ds:datastoreItem>
</file>

<file path=customXml/itemProps2.xml><?xml version="1.0" encoding="utf-8"?>
<ds:datastoreItem xmlns:ds="http://schemas.openxmlformats.org/officeDocument/2006/customXml" ds:itemID="{157D33BC-02AA-41A6-A0C5-E062A79937E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24809E1-EB95-4344-9CA9-55AA7DD168A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bce7620-6089-490e-9782-2a4f7e7a23b6"/>
    <ds:schemaRef ds:uri="152e6fa5-c7f7-4e6c-afbf-0c32c189b5f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15794</TotalTime>
  <Words>202</Words>
  <Application>Microsoft Office PowerPoint</Application>
  <PresentationFormat>Widescreen</PresentationFormat>
  <Paragraphs>22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Montserrat</vt:lpstr>
      <vt:lpstr>Montserrat SemiBold</vt:lpstr>
      <vt:lpstr>KUB Powerpoint Theme</vt:lpstr>
      <vt:lpstr>PowerPoint Presentation</vt:lpstr>
      <vt:lpstr>Overview of the Problem</vt:lpstr>
      <vt:lpstr>Implementation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Cortney Roark</dc:creator>
  <cp:lastModifiedBy>Razan Hussien</cp:lastModifiedBy>
  <cp:revision>63</cp:revision>
  <cp:lastPrinted>2021-06-11T17:40:17Z</cp:lastPrinted>
  <dcterms:created xsi:type="dcterms:W3CDTF">2021-05-20T13:23:30Z</dcterms:created>
  <dcterms:modified xsi:type="dcterms:W3CDTF">2024-07-19T13:44:18Z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0x0101007964D4468FB12649B1B5EEBBCFBF8B21</vt:lpwstr>
  </property>
  <property fmtid="{D5CDD505-2E9C-101B-9397-08002B2CF9AE}" pid="3" name="MediaServiceImageTags">
    <vt:lpwstr/>
  </property>
</Properties>
</file>